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6" r:id="rId11"/>
    <p:sldId id="264" r:id="rId12"/>
  </p:sldIdLst>
  <p:sldSz cx="18288000" cy="10287000"/>
  <p:notesSz cx="6858000" cy="9144000"/>
  <p:embeddedFontLst>
    <p:embeddedFont>
      <p:font typeface="Aileron" panose="020B0604020202020204" charset="0"/>
      <p:regular r:id="rId13"/>
    </p:embeddedFont>
    <p:embeddedFont>
      <p:font typeface="Aileron Bold" panose="020B0604020202020204" charset="0"/>
      <p:regular r:id="rId14"/>
    </p:embeddedFont>
    <p:embeddedFont>
      <p:font typeface="Computer Says No" panose="020B0604020202020204" charset="0"/>
      <p:regular r:id="rId15"/>
    </p:embeddedFont>
    <p:embeddedFont>
      <p:font typeface="Now Bold" panose="020B0604020202020204" charset="0"/>
      <p:regular r:id="rId16"/>
    </p:embeddedFont>
    <p:embeddedFont>
      <p:font typeface="Poppins Light" panose="000004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06-Apr-24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06-Apr-24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06-Apr-24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06-Apr-24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06-Apr-24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4.svg"/><Relationship Id="rId4" Type="http://schemas.openxmlformats.org/officeDocument/2006/relationships/image" Target="../media/image12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6678" y="5801538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1080075" y="1432254"/>
            <a:ext cx="6179225" cy="7422492"/>
          </a:xfrm>
          <a:custGeom>
            <a:avLst/>
            <a:gdLst/>
            <a:ahLst/>
            <a:cxnLst/>
            <a:rect l="l" t="t" r="r" b="b"/>
            <a:pathLst>
              <a:path w="6179225" h="7422492">
                <a:moveTo>
                  <a:pt x="0" y="0"/>
                </a:moveTo>
                <a:lnTo>
                  <a:pt x="6179225" y="0"/>
                </a:lnTo>
                <a:lnTo>
                  <a:pt x="6179225" y="7422492"/>
                </a:lnTo>
                <a:lnTo>
                  <a:pt x="0" y="7422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0" y="2836928"/>
            <a:ext cx="11842685" cy="175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4"/>
              </a:lnSpc>
            </a:pPr>
            <a:r>
              <a:rPr lang="en-US" sz="18979" dirty="0">
                <a:latin typeface="Computer Says No"/>
              </a:rPr>
              <a:t>EMU-TIONAL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69367" y="4994355"/>
            <a:ext cx="7103952" cy="4103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0"/>
              </a:lnSpc>
            </a:pPr>
            <a:r>
              <a:rPr lang="en-US" sz="8848" dirty="0">
                <a:latin typeface="Computer Says No"/>
              </a:rPr>
              <a:t>MENTAL HEALTH SUPPORT SYSTEM</a:t>
            </a:r>
          </a:p>
          <a:p>
            <a:pPr algn="ctr">
              <a:lnSpc>
                <a:spcPts val="6370"/>
              </a:lnSpc>
            </a:pPr>
            <a:r>
              <a:rPr lang="en-US" sz="6600" dirty="0">
                <a:latin typeface="Computer Says No"/>
              </a:rPr>
              <a:t>1.HARSH D. JAIN</a:t>
            </a:r>
          </a:p>
          <a:p>
            <a:pPr algn="ctr">
              <a:lnSpc>
                <a:spcPts val="6370"/>
              </a:lnSpc>
            </a:pPr>
            <a:r>
              <a:rPr lang="en-US" sz="6600" dirty="0">
                <a:latin typeface="Computer Says No"/>
              </a:rPr>
              <a:t>2.DEVANSH PALIWAL</a:t>
            </a:r>
          </a:p>
          <a:p>
            <a:pPr algn="ctr">
              <a:lnSpc>
                <a:spcPts val="6370"/>
              </a:lnSpc>
            </a:pPr>
            <a:r>
              <a:rPr lang="en-US" sz="6600" dirty="0">
                <a:latin typeface="Computer Says No"/>
              </a:rPr>
              <a:t>3.KRISHANG GOEL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77917" y="2872424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7" y="0"/>
                </a:lnTo>
                <a:lnTo>
                  <a:pt x="6988487" y="5595357"/>
                </a:lnTo>
                <a:lnTo>
                  <a:pt x="0" y="5595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>
            <a:off x="270306" y="181354"/>
            <a:ext cx="919347" cy="1104321"/>
          </a:xfrm>
          <a:custGeom>
            <a:avLst/>
            <a:gdLst/>
            <a:ahLst/>
            <a:cxnLst/>
            <a:rect l="l" t="t" r="r" b="b"/>
            <a:pathLst>
              <a:path w="919347" h="1104321">
                <a:moveTo>
                  <a:pt x="0" y="0"/>
                </a:moveTo>
                <a:lnTo>
                  <a:pt x="919347" y="0"/>
                </a:lnTo>
                <a:lnTo>
                  <a:pt x="919347" y="1104321"/>
                </a:lnTo>
                <a:lnTo>
                  <a:pt x="0" y="11043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>
            <a:off x="14934256" y="5807720"/>
            <a:ext cx="3689807" cy="4479280"/>
          </a:xfrm>
          <a:custGeom>
            <a:avLst/>
            <a:gdLst/>
            <a:ahLst/>
            <a:cxnLst/>
            <a:rect l="l" t="t" r="r" b="b"/>
            <a:pathLst>
              <a:path w="3689807" h="4479280">
                <a:moveTo>
                  <a:pt x="0" y="0"/>
                </a:moveTo>
                <a:lnTo>
                  <a:pt x="3689807" y="0"/>
                </a:lnTo>
                <a:lnTo>
                  <a:pt x="3689807" y="4479280"/>
                </a:lnTo>
                <a:lnTo>
                  <a:pt x="0" y="44792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TextBox 24"/>
          <p:cNvSpPr txBox="1"/>
          <p:nvPr/>
        </p:nvSpPr>
        <p:spPr>
          <a:xfrm>
            <a:off x="1866595" y="1049831"/>
            <a:ext cx="8754994" cy="116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099"/>
              </a:lnSpc>
              <a:spcBef>
                <a:spcPct val="0"/>
              </a:spcBef>
            </a:pPr>
            <a:r>
              <a:rPr lang="en-US" sz="12638" dirty="0">
                <a:latin typeface="Computer Says No"/>
              </a:rPr>
              <a:t>       DEMO</a:t>
            </a:r>
          </a:p>
        </p:txBody>
      </p:sp>
    </p:spTree>
    <p:extLst>
      <p:ext uri="{BB962C8B-B14F-4D97-AF65-F5344CB8AC3E}">
        <p14:creationId xmlns:p14="http://schemas.microsoft.com/office/powerpoint/2010/main" val="2300566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619702" y="2582224"/>
            <a:ext cx="7747874" cy="296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 dirty="0">
                <a:latin typeface="Computer Says No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270306" y="181354"/>
            <a:ext cx="919347" cy="1104321"/>
          </a:xfrm>
          <a:custGeom>
            <a:avLst/>
            <a:gdLst/>
            <a:ahLst/>
            <a:cxnLst/>
            <a:rect l="l" t="t" r="r" b="b"/>
            <a:pathLst>
              <a:path w="919347" h="1104321">
                <a:moveTo>
                  <a:pt x="0" y="0"/>
                </a:moveTo>
                <a:lnTo>
                  <a:pt x="919347" y="0"/>
                </a:lnTo>
                <a:lnTo>
                  <a:pt x="919347" y="1104321"/>
                </a:lnTo>
                <a:lnTo>
                  <a:pt x="0" y="11043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189653" y="5292789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031683" y="5292789"/>
            <a:ext cx="5256317" cy="5157761"/>
          </a:xfrm>
          <a:custGeom>
            <a:avLst/>
            <a:gdLst/>
            <a:ahLst/>
            <a:cxnLst/>
            <a:rect l="l" t="t" r="r" b="b"/>
            <a:pathLst>
              <a:path w="5256317" h="5157761">
                <a:moveTo>
                  <a:pt x="0" y="0"/>
                </a:moveTo>
                <a:lnTo>
                  <a:pt x="5256317" y="0"/>
                </a:lnTo>
                <a:lnTo>
                  <a:pt x="5256317" y="5157761"/>
                </a:lnTo>
                <a:lnTo>
                  <a:pt x="0" y="515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189653" y="1200121"/>
            <a:ext cx="7242648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>
                <a:latin typeface="Computer Says No"/>
              </a:rPr>
              <a:t>INTRODUCTION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270306" y="181354"/>
            <a:ext cx="919347" cy="1104321"/>
          </a:xfrm>
          <a:custGeom>
            <a:avLst/>
            <a:gdLst/>
            <a:ahLst/>
            <a:cxnLst/>
            <a:rect l="l" t="t" r="r" b="b"/>
            <a:pathLst>
              <a:path w="919347" h="1104321">
                <a:moveTo>
                  <a:pt x="0" y="0"/>
                </a:moveTo>
                <a:lnTo>
                  <a:pt x="919347" y="0"/>
                </a:lnTo>
                <a:lnTo>
                  <a:pt x="919347" y="1104321"/>
                </a:lnTo>
                <a:lnTo>
                  <a:pt x="0" y="11043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729979" y="3111244"/>
            <a:ext cx="469070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54"/>
              </a:lnSpc>
              <a:spcBef>
                <a:spcPct val="0"/>
              </a:spcBef>
            </a:pPr>
            <a:r>
              <a:rPr lang="en-US" sz="5214" dirty="0">
                <a:latin typeface="Computer Says No"/>
              </a:rPr>
              <a:t>PROBLEM STATEMENT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1674" y="3610095"/>
            <a:ext cx="11005158" cy="439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3"/>
              </a:lnSpc>
            </a:pPr>
            <a:r>
              <a:rPr lang="en-US" sz="2588" dirty="0">
                <a:solidFill>
                  <a:srgbClr val="FFFFFF"/>
                </a:solidFill>
                <a:latin typeface="Poppins Light"/>
              </a:rPr>
              <a:t>Fostering mental health and emotional support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9653" y="5880300"/>
            <a:ext cx="3029056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54"/>
              </a:lnSpc>
              <a:spcBef>
                <a:spcPct val="0"/>
              </a:spcBef>
            </a:pPr>
            <a:r>
              <a:rPr lang="en-US" sz="5214" dirty="0">
                <a:latin typeface="Computer Says No"/>
              </a:rPr>
              <a:t>PROJECT BRIEF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1674" y="6703000"/>
            <a:ext cx="11005158" cy="182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8785" lvl="1" indent="-279393">
              <a:lnSpc>
                <a:spcPts val="3623"/>
              </a:lnSpc>
              <a:buFont typeface="Arial"/>
              <a:buChar char="•"/>
            </a:pPr>
            <a:r>
              <a:rPr lang="en-US" sz="2588" dirty="0">
                <a:solidFill>
                  <a:srgbClr val="FFFFFF"/>
                </a:solidFill>
                <a:latin typeface="Poppins Light"/>
              </a:rPr>
              <a:t>We have built a chatbot to cater immediate needs of people who struggle with mental health and have no one to cater this need.</a:t>
            </a:r>
          </a:p>
          <a:p>
            <a:pPr marL="558785" lvl="1" indent="-279393">
              <a:lnSpc>
                <a:spcPts val="3623"/>
              </a:lnSpc>
              <a:buFont typeface="Arial"/>
              <a:buChar char="•"/>
            </a:pPr>
            <a:r>
              <a:rPr lang="en-US" sz="2588" dirty="0">
                <a:solidFill>
                  <a:srgbClr val="FFFFFF"/>
                </a:solidFill>
                <a:latin typeface="Poppins Light"/>
              </a:rPr>
              <a:t>We provide immediate counsellors and therapists on video call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4359593" y="1864193"/>
            <a:ext cx="11772936" cy="12597500"/>
          </a:xfrm>
          <a:custGeom>
            <a:avLst/>
            <a:gdLst/>
            <a:ahLst/>
            <a:cxnLst/>
            <a:rect l="l" t="t" r="r" b="b"/>
            <a:pathLst>
              <a:path w="11772936" h="12597500">
                <a:moveTo>
                  <a:pt x="0" y="0"/>
                </a:moveTo>
                <a:lnTo>
                  <a:pt x="11772936" y="0"/>
                </a:lnTo>
                <a:lnTo>
                  <a:pt x="11772936" y="12597500"/>
                </a:lnTo>
                <a:lnTo>
                  <a:pt x="0" y="1259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5400000" flipV="1">
            <a:off x="10874657" y="1864193"/>
            <a:ext cx="11772936" cy="12597500"/>
          </a:xfrm>
          <a:custGeom>
            <a:avLst/>
            <a:gdLst/>
            <a:ahLst/>
            <a:cxnLst/>
            <a:rect l="l" t="t" r="r" b="b"/>
            <a:pathLst>
              <a:path w="11772936" h="12597500">
                <a:moveTo>
                  <a:pt x="0" y="12597500"/>
                </a:moveTo>
                <a:lnTo>
                  <a:pt x="11772936" y="12597500"/>
                </a:lnTo>
                <a:lnTo>
                  <a:pt x="11772936" y="0"/>
                </a:lnTo>
                <a:lnTo>
                  <a:pt x="0" y="0"/>
                </a:lnTo>
                <a:lnTo>
                  <a:pt x="0" y="125975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036519" y="5535868"/>
            <a:ext cx="8214962" cy="5432143"/>
          </a:xfrm>
          <a:custGeom>
            <a:avLst/>
            <a:gdLst/>
            <a:ahLst/>
            <a:cxnLst/>
            <a:rect l="l" t="t" r="r" b="b"/>
            <a:pathLst>
              <a:path w="8214962" h="5432143">
                <a:moveTo>
                  <a:pt x="0" y="0"/>
                </a:moveTo>
                <a:lnTo>
                  <a:pt x="8214962" y="0"/>
                </a:lnTo>
                <a:lnTo>
                  <a:pt x="8214962" y="5432144"/>
                </a:lnTo>
                <a:lnTo>
                  <a:pt x="0" y="5432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1030191"/>
            <a:ext cx="16612012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67"/>
              </a:lnSpc>
              <a:spcBef>
                <a:spcPct val="0"/>
              </a:spcBef>
            </a:pPr>
            <a:r>
              <a:rPr lang="en-US" sz="11898" u="none" strike="noStrike" dirty="0">
                <a:latin typeface="Computer Says No"/>
              </a:rPr>
              <a:t>WHY IT'S IMPORTANT TO TALK ABOUT MENTAL HEALTH IN THE WORKPLACE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97611" y="3604328"/>
            <a:ext cx="14874189" cy="1012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3"/>
              </a:lnSpc>
              <a:spcBef>
                <a:spcPct val="0"/>
              </a:spcBef>
            </a:pPr>
            <a:r>
              <a:rPr lang="en-US" sz="2888" u="none" strike="noStrike">
                <a:solidFill>
                  <a:srgbClr val="FFFFFF"/>
                </a:solidFill>
                <a:latin typeface="Poppins Light"/>
              </a:rPr>
              <a:t>Opening up about your mental health will help you to show how you really feel, improve your relationships, and overcome challenges in every aspect of your life.</a:t>
            </a:r>
          </a:p>
        </p:txBody>
      </p:sp>
      <p:sp>
        <p:nvSpPr>
          <p:cNvPr id="7" name="Freeform 7"/>
          <p:cNvSpPr/>
          <p:nvPr/>
        </p:nvSpPr>
        <p:spPr>
          <a:xfrm>
            <a:off x="270306" y="181354"/>
            <a:ext cx="919347" cy="1104321"/>
          </a:xfrm>
          <a:custGeom>
            <a:avLst/>
            <a:gdLst/>
            <a:ahLst/>
            <a:cxnLst/>
            <a:rect l="l" t="t" r="r" b="b"/>
            <a:pathLst>
              <a:path w="919347" h="1104321">
                <a:moveTo>
                  <a:pt x="0" y="0"/>
                </a:moveTo>
                <a:lnTo>
                  <a:pt x="919347" y="0"/>
                </a:lnTo>
                <a:lnTo>
                  <a:pt x="919347" y="1104321"/>
                </a:lnTo>
                <a:lnTo>
                  <a:pt x="0" y="11043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2128043" y="433088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5400000">
            <a:off x="2383778" y="433088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5400000">
            <a:off x="6985623" y="433088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879201" y="-696396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2"/>
                </a:lnTo>
                <a:lnTo>
                  <a:pt x="0" y="4184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0792091" y="2824148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6211750" y="2978739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787589" y="2978739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3494917" y="449101"/>
            <a:ext cx="10817047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1"/>
              </a:lnSpc>
              <a:spcBef>
                <a:spcPct val="0"/>
              </a:spcBef>
            </a:pPr>
            <a:r>
              <a:rPr lang="en-US" sz="14654" dirty="0">
                <a:latin typeface="Computer Says No"/>
              </a:rPr>
              <a:t>PROJECT OBJECTIVES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4304" y="6385632"/>
            <a:ext cx="4409711" cy="2394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76"/>
              </a:lnSpc>
              <a:spcBef>
                <a:spcPct val="0"/>
              </a:spcBef>
            </a:pPr>
            <a:r>
              <a:rPr lang="en-US" sz="8300" dirty="0">
                <a:latin typeface="Computer Says No"/>
              </a:rPr>
              <a:t>IMMEDIATE EMOTIONAL SUPPORT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19315" y="6451303"/>
            <a:ext cx="4403330" cy="239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67"/>
              </a:lnSpc>
              <a:spcBef>
                <a:spcPct val="0"/>
              </a:spcBef>
            </a:pPr>
            <a:r>
              <a:rPr lang="en-US" sz="8288" dirty="0">
                <a:latin typeface="Computer Says No"/>
              </a:rPr>
              <a:t>SYMPTOM TRACKING AND MONITORING</a:t>
            </a:r>
          </a:p>
        </p:txBody>
      </p:sp>
      <p:sp>
        <p:nvSpPr>
          <p:cNvPr id="13" name="Freeform 13"/>
          <p:cNvSpPr/>
          <p:nvPr/>
        </p:nvSpPr>
        <p:spPr>
          <a:xfrm rot="-5400000">
            <a:off x="11468539" y="4181477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6"/>
                </a:lnTo>
                <a:lnTo>
                  <a:pt x="0" y="417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4" name="Freeform 14"/>
          <p:cNvSpPr/>
          <p:nvPr/>
        </p:nvSpPr>
        <p:spPr>
          <a:xfrm>
            <a:off x="15514939" y="2824148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13860381" y="6734529"/>
            <a:ext cx="4531195" cy="156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41"/>
              </a:lnSpc>
              <a:spcBef>
                <a:spcPct val="0"/>
              </a:spcBef>
            </a:pPr>
            <a:r>
              <a:rPr lang="en-US" sz="8529" dirty="0">
                <a:latin typeface="Computer Says No"/>
              </a:rPr>
              <a:t>CRISIS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50262" y="6451303"/>
            <a:ext cx="4011398" cy="2390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967"/>
              </a:lnSpc>
              <a:spcBef>
                <a:spcPct val="0"/>
              </a:spcBef>
            </a:pPr>
            <a:r>
              <a:rPr lang="en-US" sz="8288" dirty="0">
                <a:latin typeface="Computer Says No"/>
              </a:rPr>
              <a:t>SOURCE TO PROFESSIONAL HELP</a:t>
            </a:r>
          </a:p>
        </p:txBody>
      </p:sp>
      <p:sp>
        <p:nvSpPr>
          <p:cNvPr id="17" name="Freeform 17"/>
          <p:cNvSpPr/>
          <p:nvPr/>
        </p:nvSpPr>
        <p:spPr>
          <a:xfrm>
            <a:off x="270306" y="181354"/>
            <a:ext cx="919347" cy="1104321"/>
          </a:xfrm>
          <a:custGeom>
            <a:avLst/>
            <a:gdLst/>
            <a:ahLst/>
            <a:cxnLst/>
            <a:rect l="l" t="t" r="r" b="b"/>
            <a:pathLst>
              <a:path w="919347" h="1104321">
                <a:moveTo>
                  <a:pt x="0" y="0"/>
                </a:moveTo>
                <a:lnTo>
                  <a:pt x="919347" y="0"/>
                </a:lnTo>
                <a:lnTo>
                  <a:pt x="919347" y="1104321"/>
                </a:lnTo>
                <a:lnTo>
                  <a:pt x="0" y="11043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18871" y="-3565336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5694897" y="4659057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16146" y="3429587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4515950" y="3453399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30"/>
                </a:lnTo>
                <a:lnTo>
                  <a:pt x="0" y="2113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8332059" y="3477212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2096229" y="341822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 flipV="1">
            <a:off x="10445388" y="4510064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 flipV="1">
            <a:off x="6629279" y="453387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/>
          <p:cNvSpPr/>
          <p:nvPr/>
        </p:nvSpPr>
        <p:spPr>
          <a:xfrm flipV="1">
            <a:off x="2729475" y="4510064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5722735" y="3435812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AutoShape 12"/>
          <p:cNvSpPr/>
          <p:nvPr/>
        </p:nvSpPr>
        <p:spPr>
          <a:xfrm>
            <a:off x="14209754" y="4480027"/>
            <a:ext cx="1512980" cy="12449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270306" y="181354"/>
            <a:ext cx="919347" cy="1104321"/>
          </a:xfrm>
          <a:custGeom>
            <a:avLst/>
            <a:gdLst/>
            <a:ahLst/>
            <a:cxnLst/>
            <a:rect l="l" t="t" r="r" b="b"/>
            <a:pathLst>
              <a:path w="919347" h="1104321">
                <a:moveTo>
                  <a:pt x="0" y="0"/>
                </a:moveTo>
                <a:lnTo>
                  <a:pt x="919347" y="0"/>
                </a:lnTo>
                <a:lnTo>
                  <a:pt x="919347" y="1104321"/>
                </a:lnTo>
                <a:lnTo>
                  <a:pt x="0" y="11043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13805812" y="7702339"/>
            <a:ext cx="4308894" cy="3321766"/>
          </a:xfrm>
          <a:custGeom>
            <a:avLst/>
            <a:gdLst/>
            <a:ahLst/>
            <a:cxnLst/>
            <a:rect l="l" t="t" r="r" b="b"/>
            <a:pathLst>
              <a:path w="4308894" h="3321766">
                <a:moveTo>
                  <a:pt x="0" y="0"/>
                </a:moveTo>
                <a:lnTo>
                  <a:pt x="4308894" y="0"/>
                </a:lnTo>
                <a:lnTo>
                  <a:pt x="4308894" y="3321766"/>
                </a:lnTo>
                <a:lnTo>
                  <a:pt x="0" y="3321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3993445" y="641313"/>
            <a:ext cx="9610678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latin typeface="Computer Says No"/>
              </a:rPr>
              <a:t>FEATURES AND FUNCTIONALITIES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9893" y="4160540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81DCB"/>
                </a:solidFill>
                <a:latin typeface="Computer Says No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19696" y="4149177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81DCB"/>
                </a:solidFill>
                <a:latin typeface="Computer Says No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98784" y="4208165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81DCB"/>
                </a:solidFill>
                <a:latin typeface="Computer Says No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99976" y="418435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81DCB"/>
                </a:solidFill>
                <a:latin typeface="Computer Says No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07808" y="5661075"/>
            <a:ext cx="3121512" cy="1911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3151" dirty="0">
                <a:solidFill>
                  <a:srgbClr val="FFFFFF"/>
                </a:solidFill>
                <a:latin typeface="Poppins Light"/>
              </a:rPr>
              <a:t>connections with therapists,  counsellors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76671" y="5580494"/>
            <a:ext cx="3121512" cy="232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2851">
                <a:solidFill>
                  <a:srgbClr val="FFFFFF"/>
                </a:solidFill>
                <a:latin typeface="Poppins Light"/>
              </a:rPr>
              <a:t>Ensures the confidentiality and privacy of user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045534" y="5533968"/>
            <a:ext cx="3121512" cy="101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3"/>
              </a:lnSpc>
            </a:pPr>
            <a:r>
              <a:rPr lang="en-US" sz="2551" dirty="0">
                <a:solidFill>
                  <a:srgbClr val="FFFFFF"/>
                </a:solidFill>
                <a:latin typeface="Poppins Light"/>
              </a:rPr>
              <a:t>Text to speech for </a:t>
            </a:r>
          </a:p>
          <a:p>
            <a:pPr algn="ctr">
              <a:lnSpc>
                <a:spcPts val="4133"/>
              </a:lnSpc>
            </a:pPr>
            <a:r>
              <a:rPr lang="en-US" sz="2551" dirty="0">
                <a:solidFill>
                  <a:srgbClr val="FFFFFF"/>
                </a:solidFill>
                <a:latin typeface="Poppins Light"/>
              </a:rPr>
              <a:t>Specially abled.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82939" y="5906439"/>
            <a:ext cx="2969862" cy="1108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57"/>
              </a:lnSpc>
            </a:pPr>
            <a:r>
              <a:rPr lang="en-US" sz="2751" dirty="0">
                <a:solidFill>
                  <a:srgbClr val="FFFFFF"/>
                </a:solidFill>
                <a:latin typeface="Poppins Light"/>
              </a:rPr>
              <a:t>Personalized chat sessions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189656" y="418435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81DCB"/>
                </a:solidFill>
                <a:latin typeface="Computer Says No"/>
              </a:rPr>
              <a:t>05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218644" y="5539199"/>
            <a:ext cx="3121512" cy="1257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3151" dirty="0">
                <a:solidFill>
                  <a:srgbClr val="FFFFFF"/>
                </a:solidFill>
                <a:latin typeface="Poppins Light"/>
              </a:rPr>
              <a:t>Immediate support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77917" y="2872424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7" y="0"/>
                </a:lnTo>
                <a:lnTo>
                  <a:pt x="6988487" y="5595357"/>
                </a:lnTo>
                <a:lnTo>
                  <a:pt x="0" y="5595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>
            <a:off x="270306" y="181354"/>
            <a:ext cx="919347" cy="1104321"/>
          </a:xfrm>
          <a:custGeom>
            <a:avLst/>
            <a:gdLst/>
            <a:ahLst/>
            <a:cxnLst/>
            <a:rect l="l" t="t" r="r" b="b"/>
            <a:pathLst>
              <a:path w="919347" h="1104321">
                <a:moveTo>
                  <a:pt x="0" y="0"/>
                </a:moveTo>
                <a:lnTo>
                  <a:pt x="919347" y="0"/>
                </a:lnTo>
                <a:lnTo>
                  <a:pt x="919347" y="1104321"/>
                </a:lnTo>
                <a:lnTo>
                  <a:pt x="0" y="11043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>
            <a:off x="14934256" y="5807720"/>
            <a:ext cx="3689807" cy="4479280"/>
          </a:xfrm>
          <a:custGeom>
            <a:avLst/>
            <a:gdLst/>
            <a:ahLst/>
            <a:cxnLst/>
            <a:rect l="l" t="t" r="r" b="b"/>
            <a:pathLst>
              <a:path w="3689807" h="4479280">
                <a:moveTo>
                  <a:pt x="0" y="0"/>
                </a:moveTo>
                <a:lnTo>
                  <a:pt x="3689807" y="0"/>
                </a:lnTo>
                <a:lnTo>
                  <a:pt x="3689807" y="4479280"/>
                </a:lnTo>
                <a:lnTo>
                  <a:pt x="0" y="44792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TextBox 24"/>
          <p:cNvSpPr txBox="1"/>
          <p:nvPr/>
        </p:nvSpPr>
        <p:spPr>
          <a:xfrm>
            <a:off x="1866595" y="1049831"/>
            <a:ext cx="8754994" cy="116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099"/>
              </a:lnSpc>
              <a:spcBef>
                <a:spcPct val="0"/>
              </a:spcBef>
            </a:pPr>
            <a:r>
              <a:rPr lang="en-US" sz="12638" dirty="0">
                <a:latin typeface="Computer Says No"/>
              </a:rPr>
              <a:t>TECH STACK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6E4BC8-6B35-C5A4-5FDA-F1C1D1843606}"/>
              </a:ext>
            </a:extLst>
          </p:cNvPr>
          <p:cNvSpPr/>
          <p:nvPr/>
        </p:nvSpPr>
        <p:spPr>
          <a:xfrm>
            <a:off x="7058020" y="2872424"/>
            <a:ext cx="2462177" cy="975676"/>
          </a:xfrm>
          <a:prstGeom prst="rect">
            <a:avLst/>
          </a:prstGeom>
          <a:noFill/>
          <a:ln w="95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HTML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0F5B5F-13D0-D59D-94CF-7FCFC545499C}"/>
              </a:ext>
            </a:extLst>
          </p:cNvPr>
          <p:cNvSpPr/>
          <p:nvPr/>
        </p:nvSpPr>
        <p:spPr>
          <a:xfrm>
            <a:off x="10467647" y="2872424"/>
            <a:ext cx="2462177" cy="975676"/>
          </a:xfrm>
          <a:prstGeom prst="rect">
            <a:avLst/>
          </a:prstGeom>
          <a:noFill/>
          <a:ln w="95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CSS 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(BOOTSTRAP)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567C8C-F2F5-E079-B8A4-6CC23F8D3186}"/>
              </a:ext>
            </a:extLst>
          </p:cNvPr>
          <p:cNvSpPr/>
          <p:nvPr/>
        </p:nvSpPr>
        <p:spPr>
          <a:xfrm>
            <a:off x="7058020" y="4351307"/>
            <a:ext cx="2462177" cy="975676"/>
          </a:xfrm>
          <a:prstGeom prst="rect">
            <a:avLst/>
          </a:prstGeom>
          <a:noFill/>
          <a:ln w="95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JAVASCRIPT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7DD470-AA33-91B4-D2BE-EF004AFB554F}"/>
              </a:ext>
            </a:extLst>
          </p:cNvPr>
          <p:cNvSpPr/>
          <p:nvPr/>
        </p:nvSpPr>
        <p:spPr>
          <a:xfrm>
            <a:off x="10521265" y="4351307"/>
            <a:ext cx="2462177" cy="975676"/>
          </a:xfrm>
          <a:prstGeom prst="rect">
            <a:avLst/>
          </a:prstGeom>
          <a:noFill/>
          <a:ln w="95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PYTHON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(FLASK)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62BFB3-72C0-9A51-FE30-0F9EB386180F}"/>
              </a:ext>
            </a:extLst>
          </p:cNvPr>
          <p:cNvSpPr/>
          <p:nvPr/>
        </p:nvSpPr>
        <p:spPr>
          <a:xfrm>
            <a:off x="7111639" y="5830190"/>
            <a:ext cx="2462177" cy="975676"/>
          </a:xfrm>
          <a:prstGeom prst="rect">
            <a:avLst/>
          </a:prstGeom>
          <a:noFill/>
          <a:ln w="95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MySQL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BBC188-0CE3-4F6E-C27C-7E073E4835D2}"/>
              </a:ext>
            </a:extLst>
          </p:cNvPr>
          <p:cNvSpPr/>
          <p:nvPr/>
        </p:nvSpPr>
        <p:spPr>
          <a:xfrm>
            <a:off x="10521266" y="5830190"/>
            <a:ext cx="2462177" cy="975676"/>
          </a:xfrm>
          <a:prstGeom prst="rect">
            <a:avLst/>
          </a:prstGeom>
          <a:noFill/>
          <a:ln w="95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GEMINI API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079A58-41F7-B3AE-8B01-316AB051A544}"/>
              </a:ext>
            </a:extLst>
          </p:cNvPr>
          <p:cNvSpPr/>
          <p:nvPr/>
        </p:nvSpPr>
        <p:spPr>
          <a:xfrm>
            <a:off x="8839200" y="7309073"/>
            <a:ext cx="2462177" cy="975676"/>
          </a:xfrm>
          <a:prstGeom prst="rect">
            <a:avLst/>
          </a:prstGeom>
          <a:noFill/>
          <a:ln w="95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ZEGO CLOUD API</a:t>
            </a:r>
            <a:endParaRPr lang="en-IN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18871" y="-3565336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5321347" y="5510614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16146" y="3429587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4515950" y="3453399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30"/>
                </a:lnTo>
                <a:lnTo>
                  <a:pt x="0" y="2113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8332059" y="3477212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2096229" y="341822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 flipV="1">
            <a:off x="10445388" y="4510064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 flipV="1">
            <a:off x="6629279" y="453387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/>
          <p:cNvSpPr/>
          <p:nvPr/>
        </p:nvSpPr>
        <p:spPr>
          <a:xfrm flipV="1">
            <a:off x="2729475" y="4510064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5722735" y="3435812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AutoShape 12"/>
          <p:cNvSpPr/>
          <p:nvPr/>
        </p:nvSpPr>
        <p:spPr>
          <a:xfrm>
            <a:off x="14209754" y="4480027"/>
            <a:ext cx="1512980" cy="12449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270306" y="181354"/>
            <a:ext cx="919347" cy="1104321"/>
          </a:xfrm>
          <a:custGeom>
            <a:avLst/>
            <a:gdLst/>
            <a:ahLst/>
            <a:cxnLst/>
            <a:rect l="l" t="t" r="r" b="b"/>
            <a:pathLst>
              <a:path w="919347" h="1104321">
                <a:moveTo>
                  <a:pt x="0" y="0"/>
                </a:moveTo>
                <a:lnTo>
                  <a:pt x="919347" y="0"/>
                </a:lnTo>
                <a:lnTo>
                  <a:pt x="919347" y="1104321"/>
                </a:lnTo>
                <a:lnTo>
                  <a:pt x="0" y="11043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14009471" y="7668589"/>
            <a:ext cx="4308894" cy="3321766"/>
          </a:xfrm>
          <a:custGeom>
            <a:avLst/>
            <a:gdLst/>
            <a:ahLst/>
            <a:cxnLst/>
            <a:rect l="l" t="t" r="r" b="b"/>
            <a:pathLst>
              <a:path w="4308894" h="3321766">
                <a:moveTo>
                  <a:pt x="0" y="0"/>
                </a:moveTo>
                <a:lnTo>
                  <a:pt x="4308894" y="0"/>
                </a:lnTo>
                <a:lnTo>
                  <a:pt x="4308894" y="3321766"/>
                </a:lnTo>
                <a:lnTo>
                  <a:pt x="0" y="3321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3993445" y="641313"/>
            <a:ext cx="9610678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latin typeface="Computer Says No"/>
              </a:rPr>
              <a:t>DFD AND WORKING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9893" y="4160540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81DCB"/>
                </a:solidFill>
                <a:latin typeface="Computer Says No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19696" y="4149177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81DCB"/>
                </a:solidFill>
                <a:latin typeface="Computer Says No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98784" y="4208165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81DCB"/>
                </a:solidFill>
                <a:latin typeface="Computer Says No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99976" y="418435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81DCB"/>
                </a:solidFill>
                <a:latin typeface="Computer Says No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705491" y="5661075"/>
            <a:ext cx="3121513" cy="3219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2800" dirty="0">
                <a:latin typeface="Poppins Light"/>
              </a:rPr>
              <a:t>Learns user’s problem from DB and gives a personalized response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76670" y="5580494"/>
            <a:ext cx="3224729" cy="2314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2800" dirty="0">
                <a:latin typeface="Poppins Light"/>
              </a:rPr>
              <a:t>Each chat session learns about the user,</a:t>
            </a:r>
          </a:p>
          <a:p>
            <a:pPr algn="ctr">
              <a:lnSpc>
                <a:spcPts val="4619"/>
              </a:lnSpc>
            </a:pPr>
            <a:r>
              <a:rPr lang="en-US" sz="2800" dirty="0">
                <a:latin typeface="Poppins Light"/>
              </a:rPr>
              <a:t>Adds to DB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56209" y="5533968"/>
            <a:ext cx="3616369" cy="2063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33"/>
              </a:lnSpc>
            </a:pPr>
            <a:r>
              <a:rPr lang="en-US" sz="2800" dirty="0">
                <a:latin typeface="Poppins Light"/>
              </a:rPr>
              <a:t>Account details added to DB,</a:t>
            </a:r>
          </a:p>
          <a:p>
            <a:pPr algn="ctr">
              <a:lnSpc>
                <a:spcPts val="4133"/>
              </a:lnSpc>
            </a:pPr>
            <a:r>
              <a:rPr lang="en-US" sz="2800" dirty="0">
                <a:latin typeface="Poppins Light"/>
              </a:rPr>
              <a:t>Making login possible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82939" y="5906439"/>
            <a:ext cx="2969862" cy="2262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57"/>
              </a:lnSpc>
            </a:pPr>
            <a:r>
              <a:rPr lang="en-US" sz="2751" dirty="0">
                <a:latin typeface="Poppins Light"/>
              </a:rPr>
              <a:t>User signs up</a:t>
            </a:r>
          </a:p>
          <a:p>
            <a:pPr algn="ctr">
              <a:lnSpc>
                <a:spcPts val="4457"/>
              </a:lnSpc>
            </a:pPr>
            <a:r>
              <a:rPr lang="en-US" sz="2751" dirty="0">
                <a:latin typeface="Poppins Light"/>
              </a:rPr>
              <a:t>using a username and password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189656" y="418435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81DCB"/>
                </a:solidFill>
                <a:latin typeface="Computer Says No"/>
              </a:rPr>
              <a:t>05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218644" y="5539199"/>
            <a:ext cx="3121512" cy="1911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3151" dirty="0">
                <a:latin typeface="Poppins Light"/>
              </a:rPr>
              <a:t>Allows to connect with real therapists</a:t>
            </a:r>
          </a:p>
        </p:txBody>
      </p:sp>
    </p:spTree>
    <p:extLst>
      <p:ext uri="{BB962C8B-B14F-4D97-AF65-F5344CB8AC3E}">
        <p14:creationId xmlns:p14="http://schemas.microsoft.com/office/powerpoint/2010/main" val="987520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7415" y="515968"/>
            <a:ext cx="10097171" cy="1274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46"/>
              </a:lnSpc>
              <a:spcBef>
                <a:spcPct val="0"/>
              </a:spcBef>
            </a:pPr>
            <a:r>
              <a:rPr lang="en-US" sz="11869" u="none" strike="noStrike">
                <a:solidFill>
                  <a:srgbClr val="6866E1"/>
                </a:solidFill>
                <a:latin typeface="Computer Says No"/>
              </a:rPr>
              <a:t>BUSINESS MODEL CANVAS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70828" y="1790811"/>
            <a:ext cx="3048000" cy="4798047"/>
            <a:chOff x="0" y="0"/>
            <a:chExt cx="802765" cy="12636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5D6C3">
                <a:alpha val="6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13273" lvl="1" indent="-256637">
                <a:lnSpc>
                  <a:spcPts val="2448"/>
                </a:lnSpc>
                <a:buFont typeface="Arial"/>
                <a:buChar char="•"/>
              </a:pPr>
              <a:r>
                <a:rPr lang="en-US" sz="2377" spc="11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Healthcare</a:t>
              </a:r>
            </a:p>
            <a:p>
              <a:pPr marL="513273" lvl="1" indent="-256637">
                <a:lnSpc>
                  <a:spcPts val="2448"/>
                </a:lnSpc>
                <a:buFont typeface="Arial"/>
                <a:buChar char="•"/>
              </a:pPr>
              <a:r>
                <a:rPr lang="en-US" sz="2377" spc="11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Education</a:t>
              </a:r>
            </a:p>
            <a:p>
              <a:pPr marL="513273" lvl="1" indent="-256637">
                <a:lnSpc>
                  <a:spcPts val="2448"/>
                </a:lnSpc>
                <a:buFont typeface="Arial"/>
                <a:buChar char="•"/>
              </a:pPr>
              <a:r>
                <a:rPr lang="en-US" sz="2377" spc="11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Mental Health Professionals</a:t>
              </a:r>
            </a:p>
            <a:p>
              <a:pPr marL="513273" lvl="1" indent="-256637">
                <a:lnSpc>
                  <a:spcPts val="2448"/>
                </a:lnSpc>
                <a:buFont typeface="Arial"/>
                <a:buChar char="•"/>
              </a:pPr>
              <a:r>
                <a:rPr lang="en-US" sz="2377" spc="11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Employee Firms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95414" y="1790909"/>
            <a:ext cx="3048000" cy="2419261"/>
            <a:chOff x="0" y="0"/>
            <a:chExt cx="802765" cy="6371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2765" cy="637172"/>
            </a:xfrm>
            <a:custGeom>
              <a:avLst/>
              <a:gdLst/>
              <a:ahLst/>
              <a:cxnLst/>
              <a:rect l="l" t="t" r="r" b="b"/>
              <a:pathLst>
                <a:path w="802765" h="637172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48272"/>
                  </a:lnTo>
                  <a:cubicBezTo>
                    <a:pt x="802765" y="571849"/>
                    <a:pt x="793399" y="594461"/>
                    <a:pt x="776727" y="611133"/>
                  </a:cubicBezTo>
                  <a:cubicBezTo>
                    <a:pt x="760055" y="627805"/>
                    <a:pt x="737443" y="637172"/>
                    <a:pt x="713865" y="637172"/>
                  </a:cubicBezTo>
                  <a:lnTo>
                    <a:pt x="88900" y="637172"/>
                  </a:lnTo>
                  <a:cubicBezTo>
                    <a:pt x="39802" y="637172"/>
                    <a:pt x="0" y="597370"/>
                    <a:pt x="0" y="548272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C493">
                <a:alpha val="6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802765" cy="608597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marL="405326" lvl="1" indent="-202663" algn="just">
                <a:lnSpc>
                  <a:spcPts val="1933"/>
                </a:lnSpc>
                <a:buFont typeface="Arial"/>
                <a:buChar char="•"/>
              </a:pPr>
              <a:r>
                <a:rPr lang="en-US" sz="1877" spc="93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Platform Dev</a:t>
              </a:r>
            </a:p>
            <a:p>
              <a:pPr marL="405326" lvl="1" indent="-202663" algn="just">
                <a:lnSpc>
                  <a:spcPts val="1933"/>
                </a:lnSpc>
                <a:buFont typeface="Arial"/>
                <a:buChar char="•"/>
              </a:pPr>
              <a:r>
                <a:rPr lang="en-US" sz="1877" spc="93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Content creation</a:t>
              </a:r>
            </a:p>
            <a:p>
              <a:pPr marL="405326" lvl="1" indent="-202663" algn="just">
                <a:lnSpc>
                  <a:spcPts val="1933"/>
                </a:lnSpc>
                <a:buFont typeface="Arial"/>
                <a:buChar char="•"/>
              </a:pPr>
              <a:r>
                <a:rPr lang="en-US" sz="1877" spc="93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Marketing outreach</a:t>
              </a:r>
            </a:p>
            <a:p>
              <a:pPr marL="405326" lvl="1" indent="-202663" algn="just">
                <a:lnSpc>
                  <a:spcPts val="1933"/>
                </a:lnSpc>
                <a:buFont typeface="Arial"/>
                <a:buChar char="•"/>
              </a:pPr>
              <a:r>
                <a:rPr lang="en-US" sz="1877" spc="93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Partnership Building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620361" y="1731099"/>
            <a:ext cx="3048000" cy="4857661"/>
            <a:chOff x="0" y="0"/>
            <a:chExt cx="802765" cy="12793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02765" cy="1279384"/>
            </a:xfrm>
            <a:custGeom>
              <a:avLst/>
              <a:gdLst/>
              <a:ahLst/>
              <a:cxnLst/>
              <a:rect l="l" t="t" r="r" b="b"/>
              <a:pathLst>
                <a:path w="802765" h="127938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90484"/>
                  </a:lnTo>
                  <a:cubicBezTo>
                    <a:pt x="802765" y="1214062"/>
                    <a:pt x="793399" y="1236674"/>
                    <a:pt x="776727" y="1253346"/>
                  </a:cubicBezTo>
                  <a:cubicBezTo>
                    <a:pt x="760055" y="1270018"/>
                    <a:pt x="737443" y="1279384"/>
                    <a:pt x="713865" y="1279384"/>
                  </a:cubicBezTo>
                  <a:lnTo>
                    <a:pt x="88900" y="1279384"/>
                  </a:lnTo>
                  <a:cubicBezTo>
                    <a:pt x="65322" y="1279384"/>
                    <a:pt x="42710" y="1270018"/>
                    <a:pt x="26038" y="1253346"/>
                  </a:cubicBezTo>
                  <a:cubicBezTo>
                    <a:pt x="9366" y="1236674"/>
                    <a:pt x="0" y="1214062"/>
                    <a:pt x="0" y="119048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DE83">
                <a:alpha val="6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802765" cy="1250809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marL="426915" lvl="1" indent="-213458">
                <a:lnSpc>
                  <a:spcPts val="2036"/>
                </a:lnSpc>
                <a:buFont typeface="Arial"/>
                <a:buChar char="•"/>
              </a:pPr>
              <a:r>
                <a:rPr lang="en-US" sz="1977" spc="9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24/7 Access to Immediate Emotional Support</a:t>
              </a:r>
            </a:p>
            <a:p>
              <a:pPr marL="426915" lvl="1" indent="-213458">
                <a:lnSpc>
                  <a:spcPts val="2036"/>
                </a:lnSpc>
                <a:buFont typeface="Arial"/>
                <a:buChar char="•"/>
              </a:pPr>
              <a:r>
                <a:rPr lang="en-US" sz="1977" spc="9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Personalized and Tailored Guidance</a:t>
              </a:r>
            </a:p>
            <a:p>
              <a:pPr marL="426915" lvl="1" indent="-213458">
                <a:lnSpc>
                  <a:spcPts val="2036"/>
                </a:lnSpc>
                <a:buFont typeface="Arial"/>
                <a:buChar char="•"/>
              </a:pPr>
              <a:r>
                <a:rPr lang="en-US" sz="1977" spc="9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Confidential and Non-Judgmental Environment</a:t>
              </a:r>
            </a:p>
            <a:p>
              <a:pPr marL="426915" lvl="1" indent="-213458">
                <a:lnSpc>
                  <a:spcPts val="2036"/>
                </a:lnSpc>
                <a:buFont typeface="Arial"/>
                <a:buChar char="•"/>
              </a:pPr>
              <a:r>
                <a:rPr lang="en-US" sz="1977" spc="9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Educational and Awareness Building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944586" y="1790615"/>
            <a:ext cx="3048000" cy="2419261"/>
            <a:chOff x="0" y="0"/>
            <a:chExt cx="802765" cy="6371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02765" cy="637172"/>
            </a:xfrm>
            <a:custGeom>
              <a:avLst/>
              <a:gdLst/>
              <a:ahLst/>
              <a:cxnLst/>
              <a:rect l="l" t="t" r="r" b="b"/>
              <a:pathLst>
                <a:path w="802765" h="637172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48272"/>
                  </a:lnTo>
                  <a:cubicBezTo>
                    <a:pt x="802765" y="571849"/>
                    <a:pt x="793399" y="594461"/>
                    <a:pt x="776727" y="611133"/>
                  </a:cubicBezTo>
                  <a:cubicBezTo>
                    <a:pt x="760055" y="627805"/>
                    <a:pt x="737443" y="637172"/>
                    <a:pt x="713865" y="637172"/>
                  </a:cubicBezTo>
                  <a:lnTo>
                    <a:pt x="88900" y="637172"/>
                  </a:lnTo>
                  <a:cubicBezTo>
                    <a:pt x="39802" y="637172"/>
                    <a:pt x="0" y="597370"/>
                    <a:pt x="0" y="548272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B7E6CC">
                <a:alpha val="6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802765" cy="608597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marL="362147" lvl="1" indent="-181073">
                <a:lnSpc>
                  <a:spcPts val="1727"/>
                </a:lnSpc>
                <a:buFont typeface="Arial"/>
                <a:buChar char="•"/>
              </a:pPr>
              <a:r>
                <a:rPr lang="en-US" sz="1677" spc="83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Self-service</a:t>
              </a:r>
            </a:p>
            <a:p>
              <a:pPr marL="362147" lvl="1" indent="-181073">
                <a:lnSpc>
                  <a:spcPts val="1727"/>
                </a:lnSpc>
                <a:buFont typeface="Arial"/>
                <a:buChar char="•"/>
              </a:pPr>
              <a:r>
                <a:rPr lang="en-US" sz="1677" spc="83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Personalisized Support</a:t>
              </a:r>
            </a:p>
            <a:p>
              <a:pPr marL="362147" lvl="1" indent="-181073">
                <a:lnSpc>
                  <a:spcPts val="1727"/>
                </a:lnSpc>
                <a:buFont typeface="Arial"/>
                <a:buChar char="•"/>
              </a:pPr>
              <a:r>
                <a:rPr lang="en-US" sz="1677" spc="83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Community Building</a:t>
              </a:r>
            </a:p>
            <a:p>
              <a:pPr marL="362147" lvl="1" indent="-181073">
                <a:lnSpc>
                  <a:spcPts val="1727"/>
                </a:lnSpc>
                <a:buFont typeface="Arial"/>
                <a:buChar char="•"/>
              </a:pPr>
              <a:r>
                <a:rPr lang="en-US" sz="1677" spc="83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Continuous Enhancement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269172" y="1790713"/>
            <a:ext cx="3048000" cy="4798047"/>
            <a:chOff x="0" y="0"/>
            <a:chExt cx="802765" cy="12636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BACFF4">
                <a:alpha val="6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802765" cy="1235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26915" lvl="1" indent="-213458">
                <a:lnSpc>
                  <a:spcPts val="2036"/>
                </a:lnSpc>
                <a:buFont typeface="Arial"/>
                <a:buChar char="•"/>
              </a:pPr>
              <a:r>
                <a:rPr lang="en-US" sz="1977" spc="9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General Public</a:t>
              </a:r>
            </a:p>
            <a:p>
              <a:pPr marL="426915" lvl="1" indent="-213458">
                <a:lnSpc>
                  <a:spcPts val="2036"/>
                </a:lnSpc>
                <a:buFont typeface="Arial"/>
                <a:buChar char="•"/>
              </a:pPr>
              <a:r>
                <a:rPr lang="en-US" sz="1977" spc="9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Students</a:t>
              </a:r>
            </a:p>
            <a:p>
              <a:pPr marL="426915" lvl="1" indent="-213458">
                <a:lnSpc>
                  <a:spcPts val="2036"/>
                </a:lnSpc>
                <a:buFont typeface="Arial"/>
                <a:buChar char="•"/>
              </a:pPr>
              <a:r>
                <a:rPr lang="en-US" sz="1977" spc="9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Working Professionals</a:t>
              </a:r>
            </a:p>
            <a:p>
              <a:pPr marL="426915" lvl="1" indent="-213458">
                <a:lnSpc>
                  <a:spcPts val="2036"/>
                </a:lnSpc>
                <a:buFont typeface="Arial"/>
                <a:buChar char="•"/>
              </a:pPr>
              <a:r>
                <a:rPr lang="en-US" sz="1977" spc="9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Healthcare Orgs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1189" y="6845738"/>
            <a:ext cx="8048625" cy="2829951"/>
            <a:chOff x="0" y="0"/>
            <a:chExt cx="2119802" cy="74533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19802" cy="745337"/>
            </a:xfrm>
            <a:custGeom>
              <a:avLst/>
              <a:gdLst/>
              <a:ahLst/>
              <a:cxnLst/>
              <a:rect l="l" t="t" r="r" b="b"/>
              <a:pathLst>
                <a:path w="2119802" h="745337">
                  <a:moveTo>
                    <a:pt x="33666" y="0"/>
                  </a:moveTo>
                  <a:lnTo>
                    <a:pt x="2086136" y="0"/>
                  </a:lnTo>
                  <a:cubicBezTo>
                    <a:pt x="2095065" y="0"/>
                    <a:pt x="2103628" y="3547"/>
                    <a:pt x="2109942" y="9861"/>
                  </a:cubicBezTo>
                  <a:cubicBezTo>
                    <a:pt x="2116256" y="16174"/>
                    <a:pt x="2119802" y="24737"/>
                    <a:pt x="2119802" y="33666"/>
                  </a:cubicBezTo>
                  <a:lnTo>
                    <a:pt x="2119802" y="711671"/>
                  </a:lnTo>
                  <a:cubicBezTo>
                    <a:pt x="2119802" y="720600"/>
                    <a:pt x="2116256" y="729163"/>
                    <a:pt x="2109942" y="735476"/>
                  </a:cubicBezTo>
                  <a:cubicBezTo>
                    <a:pt x="2103628" y="741790"/>
                    <a:pt x="2095065" y="745337"/>
                    <a:pt x="2086136" y="745337"/>
                  </a:cubicBezTo>
                  <a:lnTo>
                    <a:pt x="33666" y="745337"/>
                  </a:lnTo>
                  <a:cubicBezTo>
                    <a:pt x="24737" y="745337"/>
                    <a:pt x="16174" y="741790"/>
                    <a:pt x="9861" y="735476"/>
                  </a:cubicBezTo>
                  <a:cubicBezTo>
                    <a:pt x="3547" y="729163"/>
                    <a:pt x="0" y="720600"/>
                    <a:pt x="0" y="711671"/>
                  </a:cubicBezTo>
                  <a:lnTo>
                    <a:pt x="0" y="33666"/>
                  </a:lnTo>
                  <a:cubicBezTo>
                    <a:pt x="0" y="24737"/>
                    <a:pt x="3547" y="16174"/>
                    <a:pt x="9861" y="9861"/>
                  </a:cubicBezTo>
                  <a:cubicBezTo>
                    <a:pt x="16174" y="3547"/>
                    <a:pt x="24737" y="0"/>
                    <a:pt x="33666" y="0"/>
                  </a:cubicBezTo>
                  <a:close/>
                </a:path>
              </a:pathLst>
            </a:custGeom>
            <a:solidFill>
              <a:srgbClr val="FFC2DB">
                <a:alpha val="6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38100"/>
              <a:ext cx="2119802" cy="707237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marL="513273" lvl="1" indent="-256637">
                <a:lnSpc>
                  <a:spcPts val="2448"/>
                </a:lnSpc>
                <a:buFont typeface="Arial"/>
                <a:buChar char="•"/>
              </a:pPr>
              <a:r>
                <a:rPr lang="en-US" sz="2377" spc="11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Tech dev &amp; maintenance</a:t>
              </a:r>
            </a:p>
            <a:p>
              <a:pPr marL="513273" lvl="1" indent="-256637">
                <a:lnSpc>
                  <a:spcPts val="2448"/>
                </a:lnSpc>
                <a:buFont typeface="Arial"/>
                <a:buChar char="•"/>
              </a:pPr>
              <a:r>
                <a:rPr lang="en-US" sz="2377" spc="11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Content creation &amp; licensing</a:t>
              </a:r>
            </a:p>
            <a:p>
              <a:pPr marL="513273" lvl="1" indent="-256637">
                <a:lnSpc>
                  <a:spcPts val="2448"/>
                </a:lnSpc>
                <a:buFont typeface="Arial"/>
                <a:buChar char="•"/>
              </a:pPr>
              <a:r>
                <a:rPr lang="en-US" sz="2377" spc="11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Marketing &amp; promotion</a:t>
              </a:r>
            </a:p>
            <a:p>
              <a:pPr marL="513273" lvl="1" indent="-256637">
                <a:lnSpc>
                  <a:spcPts val="2448"/>
                </a:lnSpc>
                <a:buFont typeface="Arial"/>
                <a:buChar char="•"/>
              </a:pPr>
              <a:r>
                <a:rPr lang="en-US" sz="2377" spc="11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Partnership management</a:t>
              </a:r>
            </a:p>
            <a:p>
              <a:pPr marL="513273" lvl="1" indent="-256637">
                <a:lnSpc>
                  <a:spcPts val="2448"/>
                </a:lnSpc>
                <a:buFont typeface="Arial"/>
                <a:buChar char="•"/>
              </a:pPr>
              <a:r>
                <a:rPr lang="en-US" sz="2377" spc="11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Operational costs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268547" y="6845738"/>
            <a:ext cx="8048625" cy="2829951"/>
            <a:chOff x="0" y="0"/>
            <a:chExt cx="2119802" cy="74533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19802" cy="745337"/>
            </a:xfrm>
            <a:custGeom>
              <a:avLst/>
              <a:gdLst/>
              <a:ahLst/>
              <a:cxnLst/>
              <a:rect l="l" t="t" r="r" b="b"/>
              <a:pathLst>
                <a:path w="2119802" h="745337">
                  <a:moveTo>
                    <a:pt x="33666" y="0"/>
                  </a:moveTo>
                  <a:lnTo>
                    <a:pt x="2086136" y="0"/>
                  </a:lnTo>
                  <a:cubicBezTo>
                    <a:pt x="2095065" y="0"/>
                    <a:pt x="2103628" y="3547"/>
                    <a:pt x="2109942" y="9861"/>
                  </a:cubicBezTo>
                  <a:cubicBezTo>
                    <a:pt x="2116256" y="16174"/>
                    <a:pt x="2119802" y="24737"/>
                    <a:pt x="2119802" y="33666"/>
                  </a:cubicBezTo>
                  <a:lnTo>
                    <a:pt x="2119802" y="711671"/>
                  </a:lnTo>
                  <a:cubicBezTo>
                    <a:pt x="2119802" y="720600"/>
                    <a:pt x="2116256" y="729163"/>
                    <a:pt x="2109942" y="735476"/>
                  </a:cubicBezTo>
                  <a:cubicBezTo>
                    <a:pt x="2103628" y="741790"/>
                    <a:pt x="2095065" y="745337"/>
                    <a:pt x="2086136" y="745337"/>
                  </a:cubicBezTo>
                  <a:lnTo>
                    <a:pt x="33666" y="745337"/>
                  </a:lnTo>
                  <a:cubicBezTo>
                    <a:pt x="24737" y="745337"/>
                    <a:pt x="16174" y="741790"/>
                    <a:pt x="9861" y="735476"/>
                  </a:cubicBezTo>
                  <a:cubicBezTo>
                    <a:pt x="3547" y="729163"/>
                    <a:pt x="0" y="720600"/>
                    <a:pt x="0" y="711671"/>
                  </a:cubicBezTo>
                  <a:lnTo>
                    <a:pt x="0" y="33666"/>
                  </a:lnTo>
                  <a:cubicBezTo>
                    <a:pt x="0" y="24737"/>
                    <a:pt x="3547" y="16174"/>
                    <a:pt x="9861" y="9861"/>
                  </a:cubicBezTo>
                  <a:cubicBezTo>
                    <a:pt x="16174" y="3547"/>
                    <a:pt x="24737" y="0"/>
                    <a:pt x="33666" y="0"/>
                  </a:cubicBezTo>
                  <a:close/>
                </a:path>
              </a:pathLst>
            </a:custGeom>
            <a:solidFill>
              <a:srgbClr val="E6CDF4">
                <a:alpha val="6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38100"/>
              <a:ext cx="2119802" cy="707237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marL="534863" lvl="1" indent="-267431">
                <a:lnSpc>
                  <a:spcPts val="2551"/>
                </a:lnSpc>
                <a:buFont typeface="Arial"/>
                <a:buChar char="•"/>
              </a:pPr>
              <a:r>
                <a:rPr lang="en-US" sz="2477" spc="123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Subscription Model</a:t>
              </a:r>
            </a:p>
            <a:p>
              <a:pPr marL="534863" lvl="1" indent="-267431">
                <a:lnSpc>
                  <a:spcPts val="2551"/>
                </a:lnSpc>
                <a:buFont typeface="Arial"/>
                <a:buChar char="•"/>
              </a:pPr>
              <a:r>
                <a:rPr lang="en-US" sz="2477" spc="123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Free Model</a:t>
              </a:r>
            </a:p>
            <a:p>
              <a:pPr marL="534863" lvl="1" indent="-267431">
                <a:lnSpc>
                  <a:spcPts val="2551"/>
                </a:lnSpc>
                <a:buFont typeface="Arial"/>
                <a:buChar char="•"/>
              </a:pPr>
              <a:r>
                <a:rPr lang="en-US" sz="2477" spc="123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Partnerships</a:t>
              </a:r>
            </a:p>
            <a:p>
              <a:pPr marL="534863" lvl="1" indent="-267431">
                <a:lnSpc>
                  <a:spcPts val="2551"/>
                </a:lnSpc>
                <a:buFont typeface="Arial"/>
                <a:buChar char="•"/>
              </a:pPr>
              <a:r>
                <a:rPr lang="en-US" sz="2477" spc="123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Affiliation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67437" y="2124550"/>
            <a:ext cx="2204077" cy="767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86"/>
              </a:lnSpc>
              <a:spcBef>
                <a:spcPct val="0"/>
              </a:spcBef>
            </a:pPr>
            <a:r>
              <a:rPr lang="en-US" sz="2899" spc="144">
                <a:solidFill>
                  <a:srgbClr val="301906"/>
                </a:solidFill>
                <a:latin typeface="Now Bold"/>
              </a:rPr>
              <a:t>Key Partners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479581" y="1979072"/>
            <a:ext cx="2492719" cy="33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74"/>
              </a:lnSpc>
              <a:spcBef>
                <a:spcPct val="0"/>
              </a:spcBef>
            </a:pPr>
            <a:r>
              <a:rPr lang="en-US" sz="2499" spc="124">
                <a:solidFill>
                  <a:srgbClr val="301906"/>
                </a:solidFill>
                <a:latin typeface="Now Bold"/>
              </a:rPr>
              <a:t>Key Activities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905892" y="2124550"/>
            <a:ext cx="3038694" cy="767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86"/>
              </a:lnSpc>
              <a:spcBef>
                <a:spcPct val="0"/>
              </a:spcBef>
            </a:pPr>
            <a:r>
              <a:rPr lang="en-US" sz="2899" spc="144">
                <a:solidFill>
                  <a:srgbClr val="301906"/>
                </a:solidFill>
                <a:latin typeface="Now Bold"/>
              </a:rPr>
              <a:t>Value Propositions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220811" y="1979072"/>
            <a:ext cx="2338178" cy="66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74"/>
              </a:lnSpc>
              <a:spcBef>
                <a:spcPct val="0"/>
              </a:spcBef>
            </a:pPr>
            <a:r>
              <a:rPr lang="en-US" sz="2499" spc="124">
                <a:solidFill>
                  <a:srgbClr val="301906"/>
                </a:solidFill>
                <a:latin typeface="Now Bold"/>
              </a:rPr>
              <a:t>Customer Relationship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716486" y="2124550"/>
            <a:ext cx="2193662" cy="72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80"/>
              </a:lnSpc>
              <a:spcBef>
                <a:spcPct val="0"/>
              </a:spcBef>
            </a:pPr>
            <a:r>
              <a:rPr lang="en-US" sz="2699" spc="134">
                <a:solidFill>
                  <a:srgbClr val="301906"/>
                </a:solidFill>
                <a:latin typeface="Now Bold"/>
              </a:rPr>
              <a:t>Customer Segments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67437" y="7204546"/>
            <a:ext cx="3628064" cy="414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92"/>
              </a:lnSpc>
              <a:spcBef>
                <a:spcPct val="0"/>
              </a:spcBef>
            </a:pPr>
            <a:r>
              <a:rPr lang="en-US" sz="3099" u="none" strike="noStrike" spc="154">
                <a:solidFill>
                  <a:srgbClr val="301906"/>
                </a:solidFill>
                <a:latin typeface="Now Bold"/>
              </a:rPr>
              <a:t>Cost Structure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768310" y="7204546"/>
            <a:ext cx="4224276" cy="459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1"/>
              </a:lnSpc>
              <a:spcBef>
                <a:spcPct val="0"/>
              </a:spcBef>
            </a:pPr>
            <a:r>
              <a:rPr lang="en-US" sz="3399" u="none" strike="noStrike" spc="169">
                <a:solidFill>
                  <a:srgbClr val="301906"/>
                </a:solidFill>
                <a:latin typeface="Now Bold"/>
              </a:rPr>
              <a:t>Revenue Stream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4295414" y="4318324"/>
            <a:ext cx="3048000" cy="2286000"/>
            <a:chOff x="0" y="0"/>
            <a:chExt cx="802765" cy="60207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C0B7">
                <a:alpha val="6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marL="470094" lvl="1" indent="-235047">
                <a:lnSpc>
                  <a:spcPts val="2242"/>
                </a:lnSpc>
                <a:buFont typeface="Arial"/>
                <a:buChar char="•"/>
              </a:pPr>
              <a:r>
                <a:rPr lang="en-US" sz="2177" spc="10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AI Tech</a:t>
              </a:r>
            </a:p>
            <a:p>
              <a:pPr marL="470094" lvl="1" indent="-235047">
                <a:lnSpc>
                  <a:spcPts val="2242"/>
                </a:lnSpc>
                <a:buFont typeface="Arial"/>
                <a:buChar char="•"/>
              </a:pPr>
              <a:r>
                <a:rPr lang="en-US" sz="2177" spc="10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Content Library</a:t>
              </a:r>
            </a:p>
            <a:p>
              <a:pPr marL="470094" lvl="1" indent="-235047">
                <a:lnSpc>
                  <a:spcPts val="2242"/>
                </a:lnSpc>
                <a:buFont typeface="Arial"/>
                <a:buChar char="•"/>
              </a:pPr>
              <a:r>
                <a:rPr lang="en-US" sz="2177" spc="10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Professional Network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944586" y="4318176"/>
            <a:ext cx="3048000" cy="2286000"/>
            <a:chOff x="0" y="0"/>
            <a:chExt cx="802765" cy="60207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ACE1E1">
                <a:alpha val="6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50800" tIns="50800" rIns="50800" bIns="50800" rtlCol="0" anchor="b"/>
            <a:lstStyle/>
            <a:p>
              <a:pPr marL="513273" lvl="1" indent="-256637">
                <a:lnSpc>
                  <a:spcPts val="2448"/>
                </a:lnSpc>
                <a:buFont typeface="Arial"/>
                <a:buChar char="•"/>
              </a:pPr>
              <a:r>
                <a:rPr lang="en-US" sz="2377" spc="11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Website</a:t>
              </a:r>
            </a:p>
            <a:p>
              <a:pPr marL="513273" lvl="1" indent="-256637">
                <a:lnSpc>
                  <a:spcPts val="2448"/>
                </a:lnSpc>
                <a:buFont typeface="Arial"/>
                <a:buChar char="•"/>
              </a:pPr>
              <a:r>
                <a:rPr lang="en-US" sz="2377" spc="11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Mobile App</a:t>
              </a:r>
            </a:p>
            <a:p>
              <a:pPr marL="513273" lvl="1" indent="-256637">
                <a:lnSpc>
                  <a:spcPts val="2448"/>
                </a:lnSpc>
                <a:buFont typeface="Arial"/>
                <a:buChar char="•"/>
              </a:pPr>
              <a:r>
                <a:rPr lang="en-US" sz="2377" spc="11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Social Media</a:t>
              </a:r>
            </a:p>
            <a:p>
              <a:pPr marL="513273" lvl="1" indent="-256637">
                <a:lnSpc>
                  <a:spcPts val="2448"/>
                </a:lnSpc>
                <a:buFont typeface="Arial"/>
                <a:buChar char="•"/>
              </a:pPr>
              <a:r>
                <a:rPr lang="en-US" sz="2377" spc="118">
                  <a:solidFill>
                    <a:srgbClr val="000000">
                      <a:alpha val="69804"/>
                    </a:srgbClr>
                  </a:solidFill>
                  <a:latin typeface="Now Bold"/>
                </a:rPr>
                <a:t>Partnerships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4609585" y="4531868"/>
            <a:ext cx="2232712" cy="61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368"/>
              </a:lnSpc>
              <a:spcBef>
                <a:spcPct val="0"/>
              </a:spcBef>
            </a:pPr>
            <a:r>
              <a:rPr lang="en-US" sz="2299" spc="114">
                <a:solidFill>
                  <a:srgbClr val="301906"/>
                </a:solidFill>
                <a:latin typeface="Now Bold"/>
              </a:rPr>
              <a:t>Key Resources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391900" y="4652112"/>
            <a:ext cx="2167089" cy="391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86"/>
              </a:lnSpc>
              <a:spcBef>
                <a:spcPct val="0"/>
              </a:spcBef>
            </a:pPr>
            <a:r>
              <a:rPr lang="en-US" sz="2899" spc="144">
                <a:solidFill>
                  <a:srgbClr val="301906"/>
                </a:solidFill>
                <a:latin typeface="Now Bold"/>
              </a:rPr>
              <a:t>Channels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4769994" y="3609581"/>
            <a:ext cx="3421973" cy="1695156"/>
            <a:chOff x="0" y="0"/>
            <a:chExt cx="653128" cy="323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3128" cy="323543"/>
            </a:xfrm>
            <a:custGeom>
              <a:avLst/>
              <a:gdLst/>
              <a:ahLst/>
              <a:cxnLst/>
              <a:rect l="l" t="t" r="r" b="b"/>
              <a:pathLst>
                <a:path w="653128" h="323543">
                  <a:moveTo>
                    <a:pt x="217827" y="304474"/>
                  </a:moveTo>
                  <a:cubicBezTo>
                    <a:pt x="251311" y="315987"/>
                    <a:pt x="289378" y="323543"/>
                    <a:pt x="326740" y="323543"/>
                  </a:cubicBezTo>
                  <a:cubicBezTo>
                    <a:pt x="364103" y="323543"/>
                    <a:pt x="400055" y="317066"/>
                    <a:pt x="433186" y="305552"/>
                  </a:cubicBezTo>
                  <a:cubicBezTo>
                    <a:pt x="433892" y="305192"/>
                    <a:pt x="434596" y="305192"/>
                    <a:pt x="435301" y="304833"/>
                  </a:cubicBezTo>
                  <a:cubicBezTo>
                    <a:pt x="559723" y="258778"/>
                    <a:pt x="651366" y="137164"/>
                    <a:pt x="653128" y="5908"/>
                  </a:cubicBezTo>
                  <a:lnTo>
                    <a:pt x="653128" y="0"/>
                  </a:lnTo>
                  <a:lnTo>
                    <a:pt x="0" y="0"/>
                  </a:lnTo>
                  <a:lnTo>
                    <a:pt x="0" y="5904"/>
                  </a:lnTo>
                  <a:cubicBezTo>
                    <a:pt x="1762" y="137883"/>
                    <a:pt x="91995" y="259498"/>
                    <a:pt x="217827" y="3044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EDAD8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53128" cy="253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2746173"/>
            <a:ext cx="14614227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 rot="5400000">
            <a:off x="165292" y="6955354"/>
            <a:ext cx="3421973" cy="1695156"/>
            <a:chOff x="0" y="0"/>
            <a:chExt cx="653128" cy="323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3128" cy="323543"/>
            </a:xfrm>
            <a:custGeom>
              <a:avLst/>
              <a:gdLst/>
              <a:ahLst/>
              <a:cxnLst/>
              <a:rect l="l" t="t" r="r" b="b"/>
              <a:pathLst>
                <a:path w="653128" h="323543">
                  <a:moveTo>
                    <a:pt x="217827" y="304474"/>
                  </a:moveTo>
                  <a:cubicBezTo>
                    <a:pt x="251311" y="315987"/>
                    <a:pt x="289378" y="323543"/>
                    <a:pt x="326740" y="323543"/>
                  </a:cubicBezTo>
                  <a:cubicBezTo>
                    <a:pt x="364103" y="323543"/>
                    <a:pt x="400055" y="317066"/>
                    <a:pt x="433186" y="305552"/>
                  </a:cubicBezTo>
                  <a:cubicBezTo>
                    <a:pt x="433892" y="305192"/>
                    <a:pt x="434596" y="305192"/>
                    <a:pt x="435301" y="304833"/>
                  </a:cubicBezTo>
                  <a:cubicBezTo>
                    <a:pt x="559723" y="258778"/>
                    <a:pt x="651366" y="137164"/>
                    <a:pt x="653128" y="5908"/>
                  </a:cubicBezTo>
                  <a:lnTo>
                    <a:pt x="653128" y="0"/>
                  </a:lnTo>
                  <a:lnTo>
                    <a:pt x="0" y="0"/>
                  </a:lnTo>
                  <a:lnTo>
                    <a:pt x="0" y="5904"/>
                  </a:lnTo>
                  <a:cubicBezTo>
                    <a:pt x="1762" y="137883"/>
                    <a:pt x="91995" y="259498"/>
                    <a:pt x="217827" y="3044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EDAD8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653128" cy="253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-11689">
            <a:off x="2720724" y="9413073"/>
            <a:ext cx="14495856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16192500" y="10137246"/>
            <a:ext cx="2283181" cy="167947"/>
            <a:chOff x="0" y="0"/>
            <a:chExt cx="601332" cy="442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01332" cy="44233"/>
            </a:xfrm>
            <a:custGeom>
              <a:avLst/>
              <a:gdLst/>
              <a:ahLst/>
              <a:cxnLst/>
              <a:rect l="l" t="t" r="r" b="b"/>
              <a:pathLst>
                <a:path w="601332" h="44233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0"/>
            <a:ext cx="16192500" cy="172508"/>
            <a:chOff x="0" y="0"/>
            <a:chExt cx="4264691" cy="454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64691" cy="45434"/>
            </a:xfrm>
            <a:custGeom>
              <a:avLst/>
              <a:gdLst/>
              <a:ahLst/>
              <a:cxnLst/>
              <a:rect l="l" t="t" r="r" b="b"/>
              <a:pathLst>
                <a:path w="4264691" h="45434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2720636" y="6091946"/>
            <a:ext cx="12922291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7" name="AutoShape 17"/>
          <p:cNvSpPr/>
          <p:nvPr/>
        </p:nvSpPr>
        <p:spPr>
          <a:xfrm rot="5400000">
            <a:off x="2224899" y="3161554"/>
            <a:ext cx="830763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18" name="AutoShape 18"/>
          <p:cNvSpPr/>
          <p:nvPr/>
        </p:nvSpPr>
        <p:spPr>
          <a:xfrm rot="5400000">
            <a:off x="6002871" y="3161554"/>
            <a:ext cx="830763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19" name="AutoShape 19"/>
          <p:cNvSpPr/>
          <p:nvPr/>
        </p:nvSpPr>
        <p:spPr>
          <a:xfrm rot="5400000">
            <a:off x="9809418" y="3161554"/>
            <a:ext cx="830763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0" name="AutoShape 20"/>
          <p:cNvSpPr/>
          <p:nvPr/>
        </p:nvSpPr>
        <p:spPr>
          <a:xfrm rot="5400000">
            <a:off x="13654065" y="3161554"/>
            <a:ext cx="830763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1" name="AutoShape 21"/>
          <p:cNvSpPr/>
          <p:nvPr/>
        </p:nvSpPr>
        <p:spPr>
          <a:xfrm rot="5400000">
            <a:off x="4388921" y="6507327"/>
            <a:ext cx="830763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2" name="AutoShape 22"/>
          <p:cNvSpPr/>
          <p:nvPr/>
        </p:nvSpPr>
        <p:spPr>
          <a:xfrm rot="5400000">
            <a:off x="8728618" y="6507327"/>
            <a:ext cx="830763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3" name="AutoShape 23"/>
          <p:cNvSpPr/>
          <p:nvPr/>
        </p:nvSpPr>
        <p:spPr>
          <a:xfrm rot="5400000">
            <a:off x="13068315" y="6507327"/>
            <a:ext cx="830763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>
            <a:off x="109353" y="172508"/>
            <a:ext cx="919347" cy="1104321"/>
          </a:xfrm>
          <a:custGeom>
            <a:avLst/>
            <a:gdLst/>
            <a:ahLst/>
            <a:cxnLst/>
            <a:rect l="l" t="t" r="r" b="b"/>
            <a:pathLst>
              <a:path w="919347" h="1104321">
                <a:moveTo>
                  <a:pt x="0" y="0"/>
                </a:moveTo>
                <a:lnTo>
                  <a:pt x="919347" y="0"/>
                </a:lnTo>
                <a:lnTo>
                  <a:pt x="919347" y="1104321"/>
                </a:lnTo>
                <a:lnTo>
                  <a:pt x="0" y="1104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Freeform 25"/>
          <p:cNvSpPr/>
          <p:nvPr/>
        </p:nvSpPr>
        <p:spPr>
          <a:xfrm>
            <a:off x="15650549" y="6002309"/>
            <a:ext cx="2690051" cy="4114800"/>
          </a:xfrm>
          <a:custGeom>
            <a:avLst/>
            <a:gdLst/>
            <a:ahLst/>
            <a:cxnLst/>
            <a:rect l="l" t="t" r="r" b="b"/>
            <a:pathLst>
              <a:path w="2690051" h="4114800">
                <a:moveTo>
                  <a:pt x="0" y="0"/>
                </a:moveTo>
                <a:lnTo>
                  <a:pt x="2690050" y="0"/>
                </a:lnTo>
                <a:lnTo>
                  <a:pt x="26900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6" name="Group 26"/>
          <p:cNvGrpSpPr/>
          <p:nvPr/>
        </p:nvGrpSpPr>
        <p:grpSpPr>
          <a:xfrm>
            <a:off x="1066799" y="3965944"/>
            <a:ext cx="3146962" cy="1650936"/>
            <a:chOff x="0" y="-28575"/>
            <a:chExt cx="4195949" cy="2201247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28575"/>
              <a:ext cx="4195949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1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771947"/>
              <a:ext cx="4195949" cy="140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9"/>
                </a:lnSpc>
              </a:pPr>
              <a:r>
                <a:rPr lang="en-US" sz="2899" spc="86" dirty="0">
                  <a:latin typeface="Aileron Bold"/>
                </a:rPr>
                <a:t>Chatbot Advancement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806672" y="3900753"/>
            <a:ext cx="3146962" cy="1724161"/>
            <a:chOff x="0" y="-28575"/>
            <a:chExt cx="4195949" cy="2298882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28575"/>
              <a:ext cx="4195949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2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771948"/>
              <a:ext cx="4195949" cy="1498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49"/>
                </a:lnSpc>
              </a:pPr>
              <a:r>
                <a:rPr lang="en-US" sz="3099" spc="92" dirty="0">
                  <a:latin typeface="Aileron Bold"/>
                </a:rPr>
                <a:t>New Services and Features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584644" y="3900753"/>
            <a:ext cx="3280312" cy="2097817"/>
            <a:chOff x="0" y="-28575"/>
            <a:chExt cx="4373749" cy="2797088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28575"/>
              <a:ext cx="4373749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3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781473"/>
              <a:ext cx="4373749" cy="1987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49"/>
                </a:lnSpc>
              </a:pPr>
              <a:r>
                <a:rPr lang="en-US" sz="2699" spc="80" dirty="0">
                  <a:latin typeface="Aileron Bold"/>
                </a:rPr>
                <a:t>Integration with Healthcare Providers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495966" y="3900753"/>
            <a:ext cx="3146962" cy="1724161"/>
            <a:chOff x="0" y="-28575"/>
            <a:chExt cx="4195949" cy="2298882"/>
          </a:xfrm>
        </p:grpSpPr>
        <p:sp>
          <p:nvSpPr>
            <p:cNvPr id="36" name="TextBox 36"/>
            <p:cNvSpPr txBox="1"/>
            <p:nvPr/>
          </p:nvSpPr>
          <p:spPr>
            <a:xfrm>
              <a:off x="0" y="-28575"/>
              <a:ext cx="4195949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4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771948"/>
              <a:ext cx="4195949" cy="1498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49"/>
                </a:lnSpc>
              </a:pPr>
              <a:r>
                <a:rPr lang="en-US" sz="3099" spc="92" dirty="0">
                  <a:latin typeface="Aileron Bold"/>
                </a:rPr>
                <a:t>Peer Support Network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3230822" y="7377563"/>
            <a:ext cx="3146962" cy="1771995"/>
            <a:chOff x="0" y="-28575"/>
            <a:chExt cx="4195949" cy="2362661"/>
          </a:xfrm>
        </p:grpSpPr>
        <p:sp>
          <p:nvSpPr>
            <p:cNvPr id="39" name="TextBox 39"/>
            <p:cNvSpPr txBox="1"/>
            <p:nvPr/>
          </p:nvSpPr>
          <p:spPr>
            <a:xfrm>
              <a:off x="0" y="-28575"/>
              <a:ext cx="4195949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5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771948"/>
              <a:ext cx="4195949" cy="15621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199" spc="95" dirty="0">
                  <a:latin typeface="Aileron Bold"/>
                </a:rPr>
                <a:t>R&amp;D on Mental Health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6866091" y="7363275"/>
            <a:ext cx="4555819" cy="1820502"/>
            <a:chOff x="0" y="-47625"/>
            <a:chExt cx="6074425" cy="2427336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47625"/>
              <a:ext cx="6074425" cy="790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10"/>
                </a:lnSpc>
              </a:pPr>
              <a:r>
                <a:rPr lang="en-US" sz="3700" spc="185">
                  <a:solidFill>
                    <a:srgbClr val="3EDAD8"/>
                  </a:solidFill>
                  <a:latin typeface="Aileron"/>
                </a:rPr>
                <a:t>6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882891"/>
              <a:ext cx="6074425" cy="1496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60" spc="91" dirty="0">
                  <a:latin typeface="Aileron Bold"/>
                </a:rPr>
                <a:t>Mental Health Enhancing Activities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1910216" y="7398994"/>
            <a:ext cx="3146962" cy="1197612"/>
            <a:chOff x="0" y="0"/>
            <a:chExt cx="4195949" cy="1596815"/>
          </a:xfrm>
        </p:grpSpPr>
        <p:sp>
          <p:nvSpPr>
            <p:cNvPr id="45" name="TextBox 45"/>
            <p:cNvSpPr txBox="1"/>
            <p:nvPr/>
          </p:nvSpPr>
          <p:spPr>
            <a:xfrm>
              <a:off x="0" y="-28575"/>
              <a:ext cx="4195949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7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743373"/>
              <a:ext cx="4195949" cy="85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49"/>
                </a:lnSpc>
              </a:pPr>
              <a:r>
                <a:rPr lang="en-US" sz="3699" spc="110" dirty="0">
                  <a:latin typeface="Aileron Bold"/>
                </a:rPr>
                <a:t>Launch</a:t>
              </a: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1189653" y="1237071"/>
            <a:ext cx="7242648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>
                <a:latin typeface="Computer Says No"/>
              </a:rPr>
              <a:t>FUTURE PLANS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360</Words>
  <Application>Microsoft Office PowerPoint</Application>
  <PresentationFormat>Custom</PresentationFormat>
  <Paragraphs>117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Computer Says No</vt:lpstr>
      <vt:lpstr>Aileron Bold</vt:lpstr>
      <vt:lpstr>Poppins Light</vt:lpstr>
      <vt:lpstr>Arial</vt:lpstr>
      <vt:lpstr>Calibri</vt:lpstr>
      <vt:lpstr>Aileron</vt:lpstr>
      <vt:lpstr>Now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Illustrative Artificial Intelligence Project Presentation</dc:title>
  <dc:creator>harsh jain</dc:creator>
  <cp:lastModifiedBy>harsh jain</cp:lastModifiedBy>
  <cp:revision>4</cp:revision>
  <dcterms:created xsi:type="dcterms:W3CDTF">2006-08-16T00:00:00Z</dcterms:created>
  <dcterms:modified xsi:type="dcterms:W3CDTF">2024-04-06T10:09:03Z</dcterms:modified>
  <dc:identifier>DAGBkAodN3g</dc:identifier>
</cp:coreProperties>
</file>